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  <p:sldMasterId id="2147483704" r:id="rId2"/>
  </p:sldMasterIdLst>
  <p:notesMasterIdLst>
    <p:notesMasterId r:id="rId74"/>
  </p:notesMasterIdLst>
  <p:handoutMasterIdLst>
    <p:handoutMasterId r:id="rId75"/>
  </p:handoutMasterIdLst>
  <p:sldIdLst>
    <p:sldId id="552" r:id="rId3"/>
    <p:sldId id="486" r:id="rId4"/>
    <p:sldId id="518" r:id="rId5"/>
    <p:sldId id="512" r:id="rId6"/>
    <p:sldId id="514" r:id="rId7"/>
    <p:sldId id="520" r:id="rId8"/>
    <p:sldId id="515" r:id="rId9"/>
    <p:sldId id="522" r:id="rId10"/>
    <p:sldId id="516" r:id="rId11"/>
    <p:sldId id="517" r:id="rId12"/>
    <p:sldId id="523" r:id="rId13"/>
    <p:sldId id="524" r:id="rId14"/>
    <p:sldId id="525" r:id="rId15"/>
    <p:sldId id="52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2" r:id="rId32"/>
    <p:sldId id="503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36" r:id="rId42"/>
    <p:sldId id="462" r:id="rId43"/>
    <p:sldId id="463" r:id="rId44"/>
    <p:sldId id="535" r:id="rId45"/>
    <p:sldId id="464" r:id="rId46"/>
    <p:sldId id="465" r:id="rId47"/>
    <p:sldId id="466" r:id="rId48"/>
    <p:sldId id="467" r:id="rId49"/>
    <p:sldId id="469" r:id="rId50"/>
    <p:sldId id="533" r:id="rId51"/>
    <p:sldId id="527" r:id="rId52"/>
    <p:sldId id="528" r:id="rId53"/>
    <p:sldId id="540" r:id="rId54"/>
    <p:sldId id="529" r:id="rId55"/>
    <p:sldId id="538" r:id="rId56"/>
    <p:sldId id="531" r:id="rId57"/>
    <p:sldId id="541" r:id="rId58"/>
    <p:sldId id="537" r:id="rId59"/>
    <p:sldId id="546" r:id="rId60"/>
    <p:sldId id="547" r:id="rId61"/>
    <p:sldId id="548" r:id="rId62"/>
    <p:sldId id="543" r:id="rId63"/>
    <p:sldId id="545" r:id="rId64"/>
    <p:sldId id="542" r:id="rId65"/>
    <p:sldId id="480" r:id="rId66"/>
    <p:sldId id="481" r:id="rId67"/>
    <p:sldId id="549" r:id="rId68"/>
    <p:sldId id="482" r:id="rId69"/>
    <p:sldId id="483" r:id="rId70"/>
    <p:sldId id="484" r:id="rId71"/>
    <p:sldId id="550" r:id="rId72"/>
    <p:sldId id="403" r:id="rId7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liang" initials="S" lastIdx="18" clrIdx="0"/>
  <p:cmAuthor id="1" name="dell" initials="d" lastIdx="1" clrIdx="1"/>
  <p:cmAuthor id="2" name="Zero" initials="Zer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9160" autoAdjust="0"/>
  </p:normalViewPr>
  <p:slideViewPr>
    <p:cSldViewPr>
      <p:cViewPr varScale="1">
        <p:scale>
          <a:sx n="64" d="100"/>
          <a:sy n="64" d="100"/>
        </p:scale>
        <p:origin x="8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2" y="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2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E76F-3D73-4D49-9F1E-CB0DEB71CDD5}" type="presOf" srcId="{DEC112CD-3E7B-492A-9FF2-DEC5FFB96966}" destId="{E7D7BBA8-995B-4002-933F-803AE4EB9B2D}" srcOrd="0" destOrd="0" presId="urn:microsoft.com/office/officeart/2005/8/layout/vList2"/>
    <dgm:cxn modelId="{FB933454-9715-4F31-B5DA-DF8C63F6E1EB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DE5D4FC1-E78D-42EB-84DB-FB7AB74ED139}" type="presOf" srcId="{DED04251-808F-484B-B903-2928A17BF066}" destId="{08903A6E-6D98-4295-8678-9E8928035A0F}" srcOrd="0" destOrd="0" presId="urn:microsoft.com/office/officeart/2005/8/layout/vList2"/>
    <dgm:cxn modelId="{7A0B7F9E-AD2F-4A28-BA72-38A905A1404A}" type="presParOf" srcId="{E7D7BBA8-995B-4002-933F-803AE4EB9B2D}" destId="{DD14576F-7E00-47D2-8599-E663F98E59E3}" srcOrd="0" destOrd="0" presId="urn:microsoft.com/office/officeart/2005/8/layout/vList2"/>
    <dgm:cxn modelId="{8D0C9E6E-F233-4023-AC1E-557F4168F912}" type="presParOf" srcId="{E7D7BBA8-995B-4002-933F-803AE4EB9B2D}" destId="{22B6F21B-BB10-42CC-A7CA-298E97F8034C}" srcOrd="1" destOrd="0" presId="urn:microsoft.com/office/officeart/2005/8/layout/vList2"/>
    <dgm:cxn modelId="{F5160804-6F7E-4CD9-B37A-520BC00884FF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789968"/>
          <a:ext cx="8001000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871642"/>
        <a:ext cx="7837652" cy="1509752"/>
      </dsp:txXfrm>
    </dsp:sp>
    <dsp:sp modelId="{08903A6E-6D98-4295-8678-9E8928035A0F}">
      <dsp:nvSpPr>
        <dsp:cNvPr id="0" name=""/>
        <dsp:cNvSpPr/>
      </dsp:nvSpPr>
      <dsp:spPr>
        <a:xfrm>
          <a:off x="0" y="2650268"/>
          <a:ext cx="8001000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731942"/>
        <a:ext cx="7837652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17DE0-9B39-4EB4-98DD-23908163ED4F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34C3-0C60-4E1F-A338-0B646023A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16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FC09-5453-465E-9B1D-80C400401394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2365F-19C8-4631-BDEC-2887AE35D0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4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99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38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8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Raw image</a:t>
            </a:r>
            <a:r>
              <a:rPr lang="zh-CN" altLang="en-US" dirty="0"/>
              <a:t>：包含所有三层信息，不失真，不压缩，所以体积很大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0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：等于处理</a:t>
            </a:r>
            <a:r>
              <a:rPr lang="en-US" altLang="zh-CN" dirty="0"/>
              <a:t>input</a:t>
            </a:r>
            <a:r>
              <a:rPr lang="zh-CN" altLang="en-US" dirty="0"/>
              <a:t>的</a:t>
            </a:r>
            <a:r>
              <a:rPr lang="en-US" altLang="zh-CN" dirty="0"/>
              <a:t>weight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83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29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2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957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706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354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62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4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04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924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643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803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803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55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686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80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179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833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05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7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20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88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90287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7731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3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6035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0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3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4558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AFEF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http</a:t>
            </a:r>
            <a:r>
              <a:rPr spc="-10" dirty="0"/>
              <a:t>s</a:t>
            </a:r>
            <a:r>
              <a:rPr dirty="0"/>
              <a:t>://dee</a:t>
            </a:r>
            <a:r>
              <a:rPr spc="-10" dirty="0"/>
              <a:t>p</a:t>
            </a:r>
            <a:r>
              <a:rPr dirty="0"/>
              <a:t>lear</a:t>
            </a:r>
            <a:r>
              <a:rPr spc="-10" dirty="0"/>
              <a:t>n</a:t>
            </a:r>
            <a:r>
              <a:rPr dirty="0"/>
              <a:t>ing.mit.edu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E7E7E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[</a:t>
            </a:r>
            <a:fld id="{81D60167-4931-47E6-BA6A-407CBD079E47}" type="slidenum">
              <a:rPr spc="-10" dirty="0"/>
              <a:t>‹#›</a:t>
            </a:fld>
            <a:r>
              <a:rPr spc="-5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159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950607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45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2840" y="188640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 sz="3600"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585540" y="1484784"/>
            <a:ext cx="7916695" cy="448319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5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53046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7216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20447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9599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8001000" cy="5112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8570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425413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77609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56783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18639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73255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33995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44887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338761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>
                <a:solidFill>
                  <a:prstClr val="black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prstClr val="black"/>
              </a:solidFill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3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573016"/>
            <a:ext cx="7772400" cy="1362075"/>
          </a:xfrm>
        </p:spPr>
        <p:txBody>
          <a:bodyPr anchor="t"/>
          <a:lstStyle>
            <a:lvl1pPr algn="l">
              <a:defRPr sz="48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07707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2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2604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9704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6978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4239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775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52787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926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304800"/>
            <a:ext cx="7993062" cy="7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81100"/>
            <a:ext cx="8001000" cy="52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066007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8132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  <a:pPr/>
              <a:t>2019/7/13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336"/>
            <a:ext cx="28956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  <p:sldLayoutId id="2147483703" r:id="rId15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1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png"/><Relationship Id="rId18" Type="http://schemas.openxmlformats.org/officeDocument/2006/relationships/image" Target="../media/image29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0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.stack.imgur.com/49cdt.png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i.stack.imgur.com/hvMaU.png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hvMaU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hyperlink" Target="https://i.stack.imgur.com/49cdt.png" TargetMode="Externa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9.png"/><Relationship Id="rId4" Type="http://schemas.openxmlformats.org/officeDocument/2006/relationships/image" Target="../media/image88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990600"/>
            <a:ext cx="8208912" cy="1371600"/>
          </a:xfrm>
        </p:spPr>
        <p:txBody>
          <a:bodyPr/>
          <a:lstStyle/>
          <a:p>
            <a:pPr algn="ctr"/>
            <a:r>
              <a:rPr lang="en-US" altLang="zh-CN" dirty="0"/>
              <a:t>Convolutional Neural Networks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26" name="Picture 2" descr="âhistory of artificial intelligenceâçå¾çæç´¢ç»æ">
            <a:extLst>
              <a:ext uri="{FF2B5EF4-FFF2-40B4-BE49-F238E27FC236}">
                <a16:creationId xmlns:a16="http://schemas.microsoft.com/office/drawing/2014/main" id="{F5987481-C68C-44AD-8478-50A624A2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3431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AlexNet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ImageNet Classification with Deep Convolutional Neural Networks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Krizhevsky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Sutskever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Hinton, 2012]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42954"/>
            <a:ext cx="7380312" cy="3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Self-driving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8926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Object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Detection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61" y="1916832"/>
            <a:ext cx="7188960" cy="42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6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Segmentation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51834"/>
            <a:ext cx="761054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8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Style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8542508" cy="3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45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220174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network be simplified by considering the properties of images?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810" y="145718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49545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374134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171664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17487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6016" y="160454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493339"/>
              </p:ext>
            </p:extLst>
          </p:nvPr>
        </p:nvGraphicFramePr>
        <p:xfrm>
          <a:off x="2758715" y="1509295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1509295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313918"/>
              </p:ext>
            </p:extLst>
          </p:nvPr>
        </p:nvGraphicFramePr>
        <p:xfrm>
          <a:off x="2764011" y="209202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09202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42954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952023" y="144054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4365" y="221911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942732" y="3447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9723" y="35726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28703"/>
              </p:ext>
            </p:extLst>
          </p:nvPr>
        </p:nvGraphicFramePr>
        <p:xfrm>
          <a:off x="2746607" y="3476377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476377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2642130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0499" y="1413193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67585" y="14405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269927" y="221911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258294" y="34471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6594" y="1388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632438" y="143892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6634780" y="219883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6641808" y="34455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2649195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38485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1748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39020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17276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251937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374134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1727621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1727621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1727621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506191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1727621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506191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1727621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177599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177599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172762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346324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346324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1727621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50619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372079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173797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252972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37516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173797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173797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1737974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2516544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1737974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2516544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240344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210322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248232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……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1525832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275789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487493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390789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364800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223277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295120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166291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225057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1605995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097577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as pixels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37782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38242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37420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18280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does not have to see the whole image to discover the pattern.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48082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73830" y="38242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0139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27222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small region with less parameters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3788890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1890428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179799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1737612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“upper-left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9051" y="1940356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3855" y="430575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3964877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4825548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“middle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370" y="3590200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use the same set of parameters.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01720" y="3189376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almost the same thing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079822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245533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2755042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2948601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91673" y="3746252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172968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03438" y="2221218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0108" y="483278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subsample the pixels to make image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534227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 for the network to process the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55593" y="5342274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Variants of Neural Networks</a:t>
            </a:r>
            <a:endParaRPr lang="zh-TW" altLang="en-US" b="1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133723"/>
              </p:ext>
            </p:extLst>
          </p:nvPr>
        </p:nvGraphicFramePr>
        <p:xfrm>
          <a:off x="566738" y="1268413"/>
          <a:ext cx="8001000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539552" y="2060848"/>
            <a:ext cx="8070957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6967" y="2291993"/>
            <a:ext cx="2963542" cy="9585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708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patterns are much smaller than the whole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patterns appear in different regions.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pixels will not change the object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2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897253"/>
              </p:ext>
            </p:extLst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84233"/>
              </p:ext>
            </p:extLst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019398"/>
            <a:ext cx="708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filter detects a small pattern (3 x 3).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873AC957-A0A3-4138-905A-CEF6309E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0088A0E5-DFE0-4244-BFB0-1058BE859E5A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34305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內容版面配置區 3">
            <a:extLst>
              <a:ext uri="{FF2B5EF4-FFF2-40B4-BE49-F238E27FC236}">
                <a16:creationId xmlns:a16="http://schemas.microsoft.com/office/drawing/2014/main" id="{4D72E898-1AAB-4D81-AF79-5FC2E2593ABE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6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00371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set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below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B8F5F71-6B00-4BD7-80F5-6987EB24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5" name="內容版面配置區 3">
            <a:extLst>
              <a:ext uri="{FF2B5EF4-FFF2-40B4-BE49-F238E27FC236}">
                <a16:creationId xmlns:a16="http://schemas.microsoft.com/office/drawing/2014/main" id="{0BA07721-B3A5-459C-A125-C0ED734197CF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6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93068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內容版面配置區 3">
            <a:extLst>
              <a:ext uri="{FF2B5EF4-FFF2-40B4-BE49-F238E27FC236}">
                <a16:creationId xmlns:a16="http://schemas.microsoft.com/office/drawing/2014/main" id="{DA5594C0-842C-4D64-A8D8-041D62BFE5DB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1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24655"/>
              </p:ext>
            </p:extLst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x 4 image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內容版面配置區 3">
            <a:extLst>
              <a:ext uri="{FF2B5EF4-FFF2-40B4-BE49-F238E27FC236}">
                <a16:creationId xmlns:a16="http://schemas.microsoft.com/office/drawing/2014/main" id="{DEFBB363-6841-433A-96EA-A65DD50F205B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3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41723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padding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內容版面配置區 3">
            <a:extLst>
              <a:ext uri="{FF2B5EF4-FFF2-40B4-BE49-F238E27FC236}">
                <a16:creationId xmlns:a16="http://schemas.microsoft.com/office/drawing/2014/main" id="{C0DA46E0-4501-482E-871B-354FFF661562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7039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408002"/>
              </p:ext>
            </p:extLst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262169"/>
              </p:ext>
            </p:extLst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171020"/>
              </p:ext>
            </p:extLst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14816"/>
              </p:ext>
            </p:extLst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8135"/>
              </p:ext>
            </p:extLst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46941"/>
              </p:ext>
            </p:extLst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65912"/>
              </p:ext>
            </p:extLst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46745"/>
              </p:ext>
            </p:extLst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10367"/>
              </p:ext>
            </p:extLst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Colorful image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06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513178"/>
              </p:ext>
            </p:extLst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526830"/>
              </p:ext>
            </p:extLst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61591"/>
              </p:ext>
            </p:extLst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095072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044031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altLang="zh-CN" dirty="0" err="1"/>
              <a:t>v.s</a:t>
            </a:r>
            <a:r>
              <a:rPr lang="en-US" altLang="zh-CN" dirty="0"/>
              <a:t>. Fully Connected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21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+mn-ea"/>
              </a:rPr>
              <a:t>每只人类的眼睛有</a:t>
            </a:r>
            <a:r>
              <a:rPr lang="en-US" altLang="zh-CN" sz="2400" dirty="0">
                <a:ea typeface="+mn-ea"/>
              </a:rPr>
              <a:t>10</a:t>
            </a:r>
            <a:r>
              <a:rPr lang="en-US" altLang="zh-CN" sz="2400" baseline="30000" dirty="0">
                <a:ea typeface="+mn-ea"/>
              </a:rPr>
              <a:t>8</a:t>
            </a:r>
            <a:r>
              <a:rPr lang="zh-CN" altLang="en-US" sz="2400" dirty="0">
                <a:ea typeface="+mn-ea"/>
              </a:rPr>
              <a:t>个视觉接收器（比如视锥，视杆等等），但是我们只有</a:t>
            </a:r>
            <a:r>
              <a:rPr lang="en-US" altLang="zh-CN" sz="2400" dirty="0">
                <a:ea typeface="+mn-ea"/>
              </a:rPr>
              <a:t>10</a:t>
            </a:r>
            <a:r>
              <a:rPr lang="en-US" altLang="zh-CN" sz="2400" baseline="30000" dirty="0">
                <a:ea typeface="+mn-ea"/>
              </a:rPr>
              <a:t>6</a:t>
            </a:r>
            <a:r>
              <a:rPr lang="zh-CN" altLang="en-US" sz="2400" dirty="0">
                <a:ea typeface="+mn-ea"/>
              </a:rPr>
              <a:t>个视觉神经。因此，可知每一个视觉神经都接收来自多个视觉接受细胞的输入。</a:t>
            </a:r>
          </a:p>
          <a:p>
            <a:r>
              <a:rPr lang="zh-CN" altLang="en-US" sz="2400" dirty="0">
                <a:ea typeface="+mn-ea"/>
              </a:rPr>
              <a:t>视觉神经不是简单的告诉大脑光线被检测到，而是感受光线和黑暗之间的对比，也就是形状被感受到了。</a:t>
            </a:r>
          </a:p>
          <a:p>
            <a:r>
              <a:rPr lang="zh-CN" altLang="en-US" sz="2400" dirty="0">
                <a:ea typeface="+mn-ea"/>
              </a:rPr>
              <a:t>我们的每个单个神经元并不会对整个图像做出回应，而是只对其负责的</a:t>
            </a:r>
            <a:r>
              <a:rPr lang="en-US" altLang="zh-CN" sz="2400" dirty="0">
                <a:ea typeface="+mn-ea"/>
              </a:rPr>
              <a:t>receptive filed</a:t>
            </a:r>
            <a:r>
              <a:rPr lang="zh-CN" altLang="en-US" sz="2400" dirty="0">
                <a:ea typeface="+mn-ea"/>
              </a:rPr>
              <a:t>响应。</a:t>
            </a:r>
          </a:p>
          <a:p>
            <a:endParaRPr lang="zh-CN" altLang="en-US" sz="2400" dirty="0">
              <a:ea typeface="+mn-ea"/>
            </a:endParaRPr>
          </a:p>
        </p:txBody>
      </p:sp>
      <p:pic>
        <p:nvPicPr>
          <p:cNvPr id="3074" name="Picture 2" descr="http://lublog-1253263790.cossh.myqcloud.com/CNN_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80"/>
            <a:ext cx="46482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18117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008735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57629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connect to 9 input, not fully connected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098266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1663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737098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578927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420756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5269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737098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578927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420756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95269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737098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578927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420756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95269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737098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2578927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420756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33352"/>
              </p:ext>
            </p:extLst>
          </p:nvPr>
        </p:nvGraphicFramePr>
        <p:xfrm>
          <a:off x="5711842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191694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064249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906078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747907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589736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064249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906078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747907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589736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064249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06078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747907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589736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064249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906078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747907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589736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16271"/>
              </p:ext>
            </p:extLst>
          </p:nvPr>
        </p:nvGraphicFramePr>
        <p:xfrm>
          <a:off x="1706936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190268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5269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78926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95269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78926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64250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47907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64250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47907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236459"/>
              </p:ext>
            </p:extLst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 2 image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filter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channel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38281" y="1770445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1848548"/>
            <a:ext cx="1856830" cy="1770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the channel is the number of filters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the original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29578"/>
            <a:ext cx="1856830" cy="1685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6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135655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186066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524348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956294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488008" y="1879199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 x 19 positions)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move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3783173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37977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482893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white: 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27810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none: 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439792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227286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feedforward network can be used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273386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CNN performs much better.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370423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matrix (image)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</a:p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Go uses 5 x 5 for first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623401" y="1340768"/>
            <a:ext cx="288032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Hubel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Wiesel (1981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年诺贝尔奖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kumimoji="1" lang="en-US" altLang="zh-CN" sz="20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1959</a:t>
            </a:r>
          </a:p>
          <a:p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NEURONES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STRIATE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1" lang="en-US" altLang="zh-CN" sz="16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1962</a:t>
            </a:r>
          </a:p>
          <a:p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FIELDS,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BINOCULAR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</a:p>
          <a:p>
            <a:endParaRPr kumimoji="1" lang="en-US" altLang="zh-CN" sz="16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1968...</a:t>
            </a:r>
            <a:endParaRPr kumimoji="1" lang="zh-CN" altLang="en-US" sz="20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240" y="1317736"/>
            <a:ext cx="4237608" cy="2790740"/>
          </a:xfrm>
          <a:prstGeom prst="rect">
            <a:avLst/>
          </a:prstGeom>
        </p:spPr>
      </p:pic>
      <p:pic>
        <p:nvPicPr>
          <p:cNvPr id="6" name="Hubel and Wiesel Cat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16240" y="4221088"/>
            <a:ext cx="4428125" cy="2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</a:t>
            </a:r>
            <a:endParaRPr lang="zh-CN" altLang="en-US" dirty="0"/>
          </a:p>
        </p:txBody>
      </p:sp>
      <p:pic>
        <p:nvPicPr>
          <p:cNvPr id="8194" name="Picture 2" descr="Inception Network åçæ¬æ¼è¿å²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08720"/>
            <a:ext cx="48768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8412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VGGNet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1" y="1030670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VGGNet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Simonyan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and Zisserman, 2014]]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Because of the simplicity of it’s uniform architecture, it appeals to a new-comer as a simpler form of a deep convolutional neural network.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64" y="2143889"/>
            <a:ext cx="4680520" cy="2293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96" y="4437112"/>
            <a:ext cx="7740352" cy="18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dirty="0"/>
              <a:t>Inception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15359" y="831122"/>
            <a:ext cx="2575186" cy="8779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 bwMode="auto">
          <a:xfrm>
            <a:off x="623401" y="1191528"/>
            <a:ext cx="7981047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Szegedy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et al., 2014]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It used an inception module, a novel concept, with smaller convolutions that allowed the reduction of number of parameters to a mere 4 million.</a:t>
            </a:r>
          </a:p>
        </p:txBody>
      </p:sp>
      <p:pic>
        <p:nvPicPr>
          <p:cNvPr id="9218" name="Picture 2" descr="Inception Network åçæ¬æ¼è¿å²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81" y="2343656"/>
            <a:ext cx="4133210" cy="13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8" y="2183654"/>
            <a:ext cx="3618627" cy="20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67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dirty="0"/>
              <a:t>Inception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/>
          </a:p>
        </p:txBody>
      </p:sp>
      <p:sp>
        <p:nvSpPr>
          <p:cNvPr id="3" name="AutoShape 4" descr="https://upload-images.jianshu.io/upload_images/4787675-5603333c3d2cf7a7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204" name="Picture 12" descr="â1 1 convolutions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16439" r="9826" b="22854"/>
          <a:stretch/>
        </p:blipFill>
        <p:spPr bwMode="auto">
          <a:xfrm>
            <a:off x="4067944" y="1412776"/>
            <a:ext cx="4824536" cy="263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" y="1363588"/>
            <a:ext cx="4002925" cy="22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 descr="Inception Network åçæ¬æ¼è¿å²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12506"/>
            <a:ext cx="4032448" cy="25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23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0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What happens when we continue stacking deeper layers on a “plain” convolutional neural network?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7" y="2780928"/>
            <a:ext cx="7962900" cy="2311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 bwMode="auto">
          <a:xfrm>
            <a:off x="1547664" y="5373216"/>
            <a:ext cx="583264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1259632" y="5308352"/>
            <a:ext cx="6480720" cy="92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56-layer model performs worse on both training and test error -&gt; The deeper model performs worse, but it’s not caused by overfitting!</a:t>
            </a:r>
            <a:endParaRPr kumimoji="1"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6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6974132" cy="468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Hypothesis: the problem is an optimization problem, deeper models are harder to optimize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The deeper model should be able to perform at least as well as the shallower model.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 solution by construction is copying the learned layers from the shallower model and setting additional layers to identity mapping.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37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Direct mappings are hard to learn. So instead of learning mapping between output of layer and its input, learn the difference between them — learn the residual.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25516"/>
            <a:ext cx="8458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59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60347"/>
            <a:ext cx="5629160" cy="435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01" y="980728"/>
            <a:ext cx="1553631" cy="52348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181" y="2708920"/>
            <a:ext cx="2880320" cy="26113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464930" y="2521177"/>
            <a:ext cx="1368152" cy="2160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64930" y="5805264"/>
            <a:ext cx="1586790" cy="2160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9872" y="1822098"/>
            <a:ext cx="3672408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can be implemented as two lines of code :</a:t>
            </a:r>
          </a:p>
        </p:txBody>
      </p:sp>
      <p:sp>
        <p:nvSpPr>
          <p:cNvPr id="19" name="矩形 18"/>
          <p:cNvSpPr/>
          <p:nvPr/>
        </p:nvSpPr>
        <p:spPr>
          <a:xfrm>
            <a:off x="1907704" y="2459912"/>
            <a:ext cx="3240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Store the initial value of X in a variable</a:t>
            </a:r>
          </a:p>
        </p:txBody>
      </p:sp>
      <p:sp>
        <p:nvSpPr>
          <p:cNvPr id="22" name="矩形 21"/>
          <p:cNvSpPr/>
          <p:nvPr/>
        </p:nvSpPr>
        <p:spPr>
          <a:xfrm>
            <a:off x="2195736" y="5759387"/>
            <a:ext cx="3240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SKIP Connection</a:t>
            </a:r>
          </a:p>
        </p:txBody>
      </p:sp>
      <p:sp>
        <p:nvSpPr>
          <p:cNvPr id="23" name="矩形 22"/>
          <p:cNvSpPr/>
          <p:nvPr/>
        </p:nvSpPr>
        <p:spPr>
          <a:xfrm>
            <a:off x="1691680" y="321297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Perform convolution + batch norm operations on X</a:t>
            </a:r>
          </a:p>
        </p:txBody>
      </p:sp>
    </p:spTree>
    <p:extLst>
      <p:ext uri="{BB962C8B-B14F-4D97-AF65-F5344CB8AC3E}">
        <p14:creationId xmlns:p14="http://schemas.microsoft.com/office/powerpoint/2010/main" val="1149444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6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Experimental Results :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Able to train very deep networks without degrading (152 layers on ImageNet, 1202 on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Cifar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Deeper networks now achieve lowing training error as expected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Swept 1st place in all ILSVRC and COCO 2015 competitions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" y="2708920"/>
            <a:ext cx="7988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79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CNN Variants: </a:t>
            </a:r>
            <a:r>
              <a:rPr lang="en-US" altLang="zh-CN" sz="3600" b="1" dirty="0" err="1"/>
              <a:t>DenseNet</a:t>
            </a:r>
            <a:r>
              <a:rPr lang="en-US" altLang="zh-CN" sz="3600" b="1" dirty="0"/>
              <a:t> </a:t>
            </a:r>
            <a:endParaRPr lang="zh-CN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84" y="2780928"/>
            <a:ext cx="5046218" cy="364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https://cdn-images-1.medium.com/max/1600/1*gdFcbkMGn8aT8_iP1Opfm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" y="1290393"/>
            <a:ext cx="8612956" cy="111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下箭头 4"/>
          <p:cNvSpPr/>
          <p:nvPr/>
        </p:nvSpPr>
        <p:spPr bwMode="auto">
          <a:xfrm>
            <a:off x="4283968" y="2636912"/>
            <a:ext cx="484632" cy="9784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2752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23400" y="1340768"/>
            <a:ext cx="812506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Hierarchical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organization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Complex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Hypercomplex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endpoint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2" y="2780928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4834756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LGN</a:t>
            </a:r>
            <a:r>
              <a:rPr lang="zh-CN" altLang="en-US" dirty="0"/>
              <a:t>会响应一个微小的光点，但是对漫反射没什么回应</a:t>
            </a:r>
          </a:p>
        </p:txBody>
      </p:sp>
      <p:sp>
        <p:nvSpPr>
          <p:cNvPr id="4" name="矩形 3"/>
          <p:cNvSpPr/>
          <p:nvPr/>
        </p:nvSpPr>
        <p:spPr>
          <a:xfrm>
            <a:off x="1943708" y="5961298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不再响应光点，但是对亮暗的线条有响应</a:t>
            </a:r>
          </a:p>
        </p:txBody>
      </p:sp>
      <p:sp>
        <p:nvSpPr>
          <p:cNvPr id="5" name="矩形 4"/>
          <p:cNvSpPr/>
          <p:nvPr/>
        </p:nvSpPr>
        <p:spPr>
          <a:xfrm>
            <a:off x="4788024" y="609979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不再对区域敏感</a:t>
            </a:r>
          </a:p>
        </p:txBody>
      </p:sp>
      <p:sp>
        <p:nvSpPr>
          <p:cNvPr id="8" name="矩形 7"/>
          <p:cNvSpPr/>
          <p:nvPr/>
        </p:nvSpPr>
        <p:spPr>
          <a:xfrm>
            <a:off x="6804248" y="6118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对端点敏感</a:t>
            </a:r>
          </a:p>
        </p:txBody>
      </p:sp>
    </p:spTree>
    <p:extLst>
      <p:ext uri="{BB962C8B-B14F-4D97-AF65-F5344CB8AC3E}">
        <p14:creationId xmlns:p14="http://schemas.microsoft.com/office/powerpoint/2010/main" val="3548213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>
                <a:latin typeface="Times New Roman" charset="0"/>
                <a:ea typeface="Times New Roman" charset="0"/>
                <a:cs typeface="Times New Roman" charset="0"/>
              </a:rPr>
              <a:t>1D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1D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discrete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generally:</a:t>
            </a: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40768"/>
            <a:ext cx="2408352" cy="943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95" y="3292803"/>
            <a:ext cx="4826853" cy="1650399"/>
          </a:xfrm>
          <a:prstGeom prst="rect">
            <a:avLst/>
          </a:prstGeom>
        </p:spPr>
      </p:pic>
      <p:pic>
        <p:nvPicPr>
          <p:cNvPr id="9218" name="Picture 2" descr="https://images2018.cnblogs.com/blog/1020673/201807/1020673-20180731173101855-1394567974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96" y="3184660"/>
            <a:ext cx="4061098" cy="1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33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generally:</a:t>
            </a: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442678"/>
            <a:ext cx="431800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01" y="2321362"/>
            <a:ext cx="4978400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2564904"/>
            <a:ext cx="2222500" cy="2044700"/>
          </a:xfrm>
          <a:prstGeom prst="rect">
            <a:avLst/>
          </a:prstGeom>
        </p:spPr>
      </p:pic>
      <p:sp>
        <p:nvSpPr>
          <p:cNvPr id="4" name="AutoShape 2" descr="enter image description her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enter image description her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6253"/>
            <a:ext cx="5915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enter image description here">
            <a:hlinkClick r:id="rId8"/>
          </p:cNvPr>
          <p:cNvSpPr>
            <a:spLocks noChangeAspect="1" noChangeArrowheads="1"/>
          </p:cNvSpPr>
          <p:nvPr/>
        </p:nvSpPr>
        <p:spPr bwMode="auto">
          <a:xfrm>
            <a:off x="3492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54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 Convolution with 3D input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AutoShape 2" descr="enter image description her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enter image description her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56792"/>
            <a:ext cx="5915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enter image description her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3492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enter image description 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8" y="3751337"/>
            <a:ext cx="6400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877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3D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AutoShape 2" descr="â3D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10891"/>
            <a:ext cx="29241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â3D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2" y="1772816"/>
            <a:ext cx="37052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" descr="enter image description he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056"/>
            <a:ext cx="5625139" cy="188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29000"/>
            <a:ext cx="3452812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32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Graph Convolution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683568" y="1365412"/>
            <a:ext cx="4923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Learning Convolutional Neural Networks for Graphs  ——</a:t>
            </a:r>
            <a:r>
              <a:rPr lang="en-US" altLang="zh-CN" sz="1400" dirty="0" err="1"/>
              <a:t>ICML</a:t>
            </a:r>
            <a:r>
              <a:rPr lang="en-US" altLang="zh-CN" sz="1400" dirty="0"/>
              <a:t> 2016</a:t>
            </a:r>
            <a:endParaRPr lang="zh-CN" altLang="en-US" sz="1400" dirty="0"/>
          </a:p>
        </p:txBody>
      </p:sp>
      <p:sp>
        <p:nvSpPr>
          <p:cNvPr id="6" name="AutoShape 2" descr="âgraph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âgraph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https://cdn-images-1.medium.com/max/1600/1*atP7qJV_Un2mtmE43NalzQ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5" y="2492896"/>
            <a:ext cx="8072337" cy="387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 r="44485" b="33996"/>
          <a:stretch/>
        </p:blipFill>
        <p:spPr bwMode="auto">
          <a:xfrm>
            <a:off x="6156176" y="383811"/>
            <a:ext cx="2520280" cy="223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680558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Spherical Convolution </a:t>
            </a:r>
            <a:endParaRPr lang="zh-CN" alt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758111"/>
            <a:ext cx="8001000" cy="413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9552" y="6453336"/>
            <a:ext cx="8280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DEEP LEARNING 3D SHAPES USING ALT-</a:t>
            </a:r>
            <a:r>
              <a:rPr lang="en-US" altLang="zh-CN" sz="1200" dirty="0" err="1"/>
              <a:t>AZANISOTROPIC</a:t>
            </a:r>
            <a:r>
              <a:rPr lang="en-US" altLang="zh-CN" sz="1200" dirty="0"/>
              <a:t> 2-SPHERE CONVOLUTION [</a:t>
            </a:r>
            <a:r>
              <a:rPr lang="en-US" altLang="zh-CN" sz="1200" dirty="0" err="1"/>
              <a:t>ICLR</a:t>
            </a:r>
            <a:r>
              <a:rPr lang="en-US" altLang="zh-CN" sz="1200" dirty="0"/>
              <a:t> 2019]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3503794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DeConv</a:t>
            </a:r>
            <a:r>
              <a:rPr lang="en-US" altLang="zh-CN" b="1" dirty="0"/>
              <a:t> (</a:t>
            </a:r>
            <a:r>
              <a:rPr lang="zh-CN" altLang="en-US" b="1" dirty="0"/>
              <a:t>转置卷积</a:t>
            </a:r>
            <a:r>
              <a:rPr lang="en-US" altLang="zh-CN" b="1" dirty="0"/>
              <a:t>)</a:t>
            </a:r>
            <a:endParaRPr lang="zh-CN" altLang="en-US" dirty="0"/>
          </a:p>
        </p:txBody>
      </p:sp>
      <p:pic>
        <p:nvPicPr>
          <p:cNvPr id="10242" name="Picture 2" descr="å·ç§¯ç¥ç»ç½ç»CNNââå¾åå·ç§¯ä¸åå·ç§¯ï¼åå·ç§¯ï¼è½¬ç½®å·ç§¯ï¼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"/>
          <a:stretch/>
        </p:blipFill>
        <p:spPr bwMode="auto">
          <a:xfrm>
            <a:off x="45202" y="1196752"/>
            <a:ext cx="631507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卷积神经网络CNN——图像卷积与反卷积（后卷积，转置卷积）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35" y="0"/>
            <a:ext cx="2915816" cy="33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econvent architectur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51" name="Picture 11" descr="âunpooling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26" y="3545620"/>
            <a:ext cx="7055253" cy="30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0407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918877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Sentence Classification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Bag of Words (BOW)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2" y="2204864"/>
            <a:ext cx="775067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858789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Bag of n-grams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66655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84825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78" y="3356992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lublog-1253263790.cossh.myqcloud.com/CNN_h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72" y="1358235"/>
            <a:ext cx="1368152" cy="14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ublog-1253263790.cossh.myqcloud.com/CNN_h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1" y="767827"/>
            <a:ext cx="3157152" cy="17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485370" y="279508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82396" y="162880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connection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4168" y="2502646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 invariance</a:t>
            </a:r>
          </a:p>
        </p:txBody>
      </p:sp>
      <p:sp>
        <p:nvSpPr>
          <p:cNvPr id="11" name="下箭头 10"/>
          <p:cNvSpPr/>
          <p:nvPr/>
        </p:nvSpPr>
        <p:spPr bwMode="auto">
          <a:xfrm rot="18458091">
            <a:off x="3321689" y="2245623"/>
            <a:ext cx="204121" cy="162204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930325">
            <a:off x="4656949" y="2057492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 rot="2113180">
            <a:off x="6529156" y="2809343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180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Why Bag of n-grams?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3501206" cy="5112568"/>
          </a:xfrm>
        </p:spPr>
        <p:txBody>
          <a:bodyPr/>
          <a:lstStyle/>
          <a:p>
            <a:r>
              <a:rPr lang="en-US" altLang="zh-CN" sz="2000" dirty="0"/>
              <a:t>Allow us to capture combination features in a simple way “don’t love”, “not the best”</a:t>
            </a:r>
          </a:p>
          <a:p>
            <a:endParaRPr lang="en-US" altLang="zh-CN" sz="2000" dirty="0"/>
          </a:p>
          <a:p>
            <a:r>
              <a:rPr lang="en-US" altLang="zh-CN" sz="2000" dirty="0"/>
              <a:t>Works pretty well</a:t>
            </a:r>
          </a:p>
          <a:p>
            <a:endParaRPr lang="en-US" altLang="zh-CN" sz="2000" dirty="0"/>
          </a:p>
          <a:p>
            <a:r>
              <a:rPr lang="en-US" altLang="zh-CN" sz="2000" dirty="0"/>
              <a:t>Problems</a:t>
            </a:r>
          </a:p>
          <a:p>
            <a:pPr lvl="1"/>
            <a:r>
              <a:rPr lang="en-US" altLang="zh-CN" sz="1600" dirty="0"/>
              <a:t>Same as before: parameter explosion</a:t>
            </a:r>
          </a:p>
          <a:p>
            <a:pPr lvl="1"/>
            <a:r>
              <a:rPr lang="en-US" altLang="zh-CN" sz="1600" dirty="0"/>
              <a:t>No sharing between similar words/n-grams</a:t>
            </a:r>
            <a:endParaRPr lang="zh-CN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612"/>
            <a:ext cx="4757862" cy="54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2017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 for NLP (Striding)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6382"/>
            <a:ext cx="724133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4776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 for NLP (Pooling)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Max pooling: </a:t>
            </a:r>
            <a:r>
              <a:rPr lang="en-US" altLang="zh-CN" dirty="0"/>
              <a:t>“Did you see this feature anywhere in the range?” (most common)</a:t>
            </a:r>
          </a:p>
          <a:p>
            <a:r>
              <a:rPr lang="en-US" altLang="zh-CN" b="1" dirty="0"/>
              <a:t>Average pooling: </a:t>
            </a:r>
            <a:r>
              <a:rPr lang="en-US" altLang="zh-CN" dirty="0"/>
              <a:t>“How prevalent is this feature over the entire range”</a:t>
            </a:r>
          </a:p>
          <a:p>
            <a:r>
              <a:rPr lang="en-US" altLang="zh-CN" b="1" dirty="0"/>
              <a:t>k-Max pooling: </a:t>
            </a:r>
            <a:r>
              <a:rPr lang="en-US" altLang="zh-CN" dirty="0"/>
              <a:t>“Did you see this feature up to k times?”</a:t>
            </a:r>
          </a:p>
          <a:p>
            <a:r>
              <a:rPr lang="en-US" altLang="zh-CN" b="1" dirty="0"/>
              <a:t>Dynamic pooling: </a:t>
            </a:r>
            <a:r>
              <a:rPr lang="en-US" altLang="zh-CN" dirty="0"/>
              <a:t>“Did you see this feature in the beginning? In the middle? In the end?”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526424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NLP</a:t>
            </a:r>
            <a:endParaRPr lang="zh-CN" altLang="en-US" b="1" dirty="0"/>
          </a:p>
        </p:txBody>
      </p:sp>
      <p:sp>
        <p:nvSpPr>
          <p:cNvPr id="4" name="AutoShape 2" descr="https://user-gold-cdn.xitu.io/2018/1/30/161454c6e3096266?imageView2/0/w/1280/h/960/format/webp/ignore-error/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832648" cy="533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868144" y="5949280"/>
            <a:ext cx="2983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Collobert</a:t>
            </a:r>
            <a:r>
              <a:rPr lang="en-US" altLang="zh-CN" sz="1600" dirty="0"/>
              <a:t> and Weston 2011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673294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Stacked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812360" cy="8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Feeding in convolution from previous layer results in larger area of focus for each feature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" y="2221706"/>
            <a:ext cx="7812360" cy="34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5894012" cy="144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Gradually increase stride: low-level to high-level 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Kalchbrenner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al.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2016]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752013"/>
            <a:ext cx="5046262" cy="2879338"/>
          </a:xfrm>
          <a:prstGeom prst="rect">
            <a:avLst/>
          </a:prstGeom>
        </p:spPr>
      </p:pic>
      <p:pic>
        <p:nvPicPr>
          <p:cNvPr id="12290" name="Picture 2" descr="dilatationconv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29379"/>
            <a:ext cx="2891725" cy="27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ilate inp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5138"/>
            <a:ext cx="5400600" cy="16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contrast to recurrent neural networks (next class)</a:t>
            </a:r>
          </a:p>
          <a:p>
            <a:pPr lvl="1"/>
            <a:r>
              <a:rPr lang="en-US" altLang="zh-CN" b="1" dirty="0"/>
              <a:t>+ </a:t>
            </a:r>
            <a:r>
              <a:rPr lang="en-US" altLang="zh-CN" dirty="0"/>
              <a:t>Fewer steps from each word to the final </a:t>
            </a:r>
            <a:r>
              <a:rPr lang="pt-BR" altLang="zh-CN" dirty="0"/>
              <a:t>representation: RNN O(N), Dilated CNN O(log N)</a:t>
            </a:r>
          </a:p>
          <a:p>
            <a:pPr lvl="1"/>
            <a:r>
              <a:rPr lang="en-US" altLang="zh-CN" b="1" dirty="0"/>
              <a:t>+ </a:t>
            </a:r>
            <a:r>
              <a:rPr lang="en-US" altLang="zh-CN" dirty="0"/>
              <a:t>Easier to parallelize on GPU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- </a:t>
            </a:r>
            <a:r>
              <a:rPr lang="en-US" altLang="zh-CN" dirty="0"/>
              <a:t>Slightly less natural for arbitrary-length dependencies</a:t>
            </a:r>
          </a:p>
          <a:p>
            <a:pPr lvl="1"/>
            <a:r>
              <a:rPr lang="en-US" altLang="zh-CN" b="1" dirty="0"/>
              <a:t>- </a:t>
            </a:r>
            <a:r>
              <a:rPr lang="en-US" altLang="zh-CN" dirty="0"/>
              <a:t>A bit slower on CPU?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094743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imes New Roman" charset="0"/>
                <a:ea typeface="Times New Roman" charset="0"/>
                <a:cs typeface="Times New Roman" charset="0"/>
              </a:rPr>
              <a:t>Structured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7"/>
            <a:ext cx="8414292" cy="15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Structured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Convolution?</a:t>
            </a:r>
          </a:p>
          <a:p>
            <a:pPr marL="800100" lvl="2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Language has structure, would like it to localize features </a:t>
            </a:r>
          </a:p>
          <a:p>
            <a:pPr marL="800100" lvl="2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e.g. noun-verb pairs very informative, but not captured by normal CNNs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622204" y="2751415"/>
            <a:ext cx="8414292" cy="46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Example: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7437"/>
            <a:ext cx="6588224" cy="1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419942"/>
            <a:ext cx="799306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Tree-structured</a:t>
            </a:r>
            <a:r>
              <a:rPr kumimoji="1" lang="zh-CN" altLang="en-US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Convolve over parents, grandparents, siblings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1" y="2204864"/>
            <a:ext cx="8244408" cy="27785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60232" y="5949280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Ma et al. 2015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0010302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3517748" cy="497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 is shaped by graph structure</a:t>
            </a:r>
          </a:p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example,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Self-loop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Reverse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29" y="1223752"/>
            <a:ext cx="4956120" cy="5517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3281" y="5980638"/>
            <a:ext cx="250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Marcheggiani</a:t>
            </a:r>
            <a:r>
              <a:rPr lang="en-US" altLang="zh-CN" sz="1400" dirty="0"/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3079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98104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Neocognitron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 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Kunihiko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Fukushima,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1980]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将脑神经科学的结构在做了计算机模拟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提出了现在</a:t>
            </a:r>
            <a:r>
              <a:rPr lang="en-US" altLang="zh-CN" dirty="0"/>
              <a:t>CNN</a:t>
            </a:r>
            <a:r>
              <a:rPr lang="zh-CN" altLang="en-US" dirty="0"/>
              <a:t>常用的</a:t>
            </a:r>
            <a:r>
              <a:rPr lang="en-US" altLang="zh-CN" dirty="0"/>
              <a:t>step-by-step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来给网络提供非线性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采用平均池化来做</a:t>
            </a:r>
            <a:r>
              <a:rPr lang="en-US" altLang="zh-CN" dirty="0" err="1"/>
              <a:t>downsampling</a:t>
            </a:r>
            <a:endParaRPr lang="en-US" altLang="zh-CN" dirty="0"/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保证了网络的平移不变性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实现了稀疏交互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p"/>
            </a:pPr>
            <a:endParaRPr lang="en-US" altLang="zh-CN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146" name="Picture 2" descr="http://lublog-1253263790.cossh.myqcloud.com/CNN_h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51524"/>
            <a:ext cx="5040560" cy="22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ublog-1253263790.cossh.myqcloud.com/CNN_h7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0" t="31154"/>
          <a:stretch/>
        </p:blipFill>
        <p:spPr bwMode="auto">
          <a:xfrm>
            <a:off x="5868143" y="1556792"/>
            <a:ext cx="3072883" cy="21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9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1: CNN for Text </a:t>
            </a:r>
            <a:r>
              <a:rPr lang="en-US" altLang="zh-CN" dirty="0" err="1"/>
              <a:t>Classif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object 8"/>
          <p:cNvSpPr/>
          <p:nvPr/>
        </p:nvSpPr>
        <p:spPr>
          <a:xfrm>
            <a:off x="467544" y="2060848"/>
            <a:ext cx="8352928" cy="348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7026490" y="5877272"/>
            <a:ext cx="117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0"/>
              </a:spcBef>
            </a:pPr>
            <a:r>
              <a:rPr lang="en-US" altLang="zh-CN" spc="10" dirty="0">
                <a:latin typeface="Arial"/>
                <a:cs typeface="Arial"/>
              </a:rPr>
              <a:t>Kim</a:t>
            </a:r>
            <a:r>
              <a:rPr lang="en-US" altLang="zh-CN" spc="5" dirty="0">
                <a:latin typeface="Arial"/>
                <a:cs typeface="Arial"/>
              </a:rPr>
              <a:t> </a:t>
            </a:r>
            <a:r>
              <a:rPr lang="en-US" altLang="zh-CN" spc="10" dirty="0">
                <a:latin typeface="Arial"/>
                <a:cs typeface="Arial"/>
              </a:rPr>
              <a:t>2014</a:t>
            </a:r>
            <a:endParaRPr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12006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 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74615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BP for CNN 1990 [</a:t>
            </a:r>
            <a:r>
              <a:rPr lang="en-US" altLang="zh-CN" sz="2400" b="1" dirty="0" err="1"/>
              <a:t>LeCun</a:t>
            </a:r>
            <a:r>
              <a:rPr lang="en-US" altLang="zh-CN" sz="2400" b="1" dirty="0"/>
              <a:t> et al. ]</a:t>
            </a:r>
          </a:p>
          <a:p>
            <a:pPr lvl="1"/>
            <a:r>
              <a:rPr lang="zh-CN" altLang="en-US" sz="2000" dirty="0"/>
              <a:t>提出了权值共享，这个操作减少了自由变量的数量，也就减少了过拟合的风险，提高了泛化能力。参数的减少同时也加速了训练过程。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en-US" altLang="zh-CN" sz="2400" b="1" dirty="0" err="1"/>
              <a:t>Cresceptron</a:t>
            </a:r>
            <a:r>
              <a:rPr lang="en-US" altLang="zh-CN" sz="2400" b="1" dirty="0"/>
              <a:t> 1992 [</a:t>
            </a:r>
            <a:r>
              <a:rPr lang="en-US" altLang="zh-CN" sz="2400" b="1" dirty="0" err="1"/>
              <a:t>Weng</a:t>
            </a:r>
            <a:r>
              <a:rPr lang="en-US" altLang="zh-CN" sz="2400" b="1" dirty="0"/>
              <a:t> et al. ]</a:t>
            </a:r>
          </a:p>
          <a:p>
            <a:pPr lvl="1"/>
            <a:r>
              <a:rPr lang="en-US" altLang="zh-CN" sz="2000" dirty="0"/>
              <a:t>Data Augmentation</a:t>
            </a:r>
          </a:p>
          <a:p>
            <a:pPr lvl="1"/>
            <a:r>
              <a:rPr lang="zh-CN" altLang="en-US" sz="2000" dirty="0"/>
              <a:t>最大池化</a:t>
            </a:r>
            <a:endParaRPr lang="en-US" altLang="zh-CN" sz="2000" dirty="0"/>
          </a:p>
          <a:p>
            <a:endParaRPr lang="zh-CN" altLang="en-US" sz="2400" dirty="0"/>
          </a:p>
        </p:txBody>
      </p:sp>
      <p:pic>
        <p:nvPicPr>
          <p:cNvPr id="7170" name="Picture 2" descr="http://lublog-1253263790.cossh.myqcloud.com/CNN_h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73078"/>
            <a:ext cx="397017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9049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Gradient-based learning applied to document recognition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LeCun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Haffner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1998]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3" y="2348880"/>
            <a:ext cx="8102600" cy="2870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11760" y="5373216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使用了</a:t>
            </a:r>
            <a:r>
              <a:rPr lang="en-US" altLang="zh-CN" dirty="0" err="1"/>
              <a:t>tanh</a:t>
            </a:r>
            <a:r>
              <a:rPr lang="zh-CN" altLang="en-US" dirty="0"/>
              <a:t>作为激活函数</a:t>
            </a:r>
          </a:p>
        </p:txBody>
      </p:sp>
    </p:spTree>
    <p:extLst>
      <p:ext uri="{BB962C8B-B14F-4D97-AF65-F5344CB8AC3E}">
        <p14:creationId xmlns:p14="http://schemas.microsoft.com/office/powerpoint/2010/main" val="255308752"/>
      </p:ext>
    </p:extLst>
  </p:cSld>
  <p:clrMapOvr>
    <a:masterClrMapping/>
  </p:clrMapOvr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42528</TotalTime>
  <Words>2873</Words>
  <Application>Microsoft Office PowerPoint</Application>
  <PresentationFormat>全屏显示(4:3)</PresentationFormat>
  <Paragraphs>1200</Paragraphs>
  <Slides>71</Slides>
  <Notes>31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3" baseType="lpstr">
      <vt:lpstr>黑体</vt:lpstr>
      <vt:lpstr>微软雅黑</vt:lpstr>
      <vt:lpstr>Arial</vt:lpstr>
      <vt:lpstr>Arial Narrow</vt:lpstr>
      <vt:lpstr>Bahnschrift Light</vt:lpstr>
      <vt:lpstr>Calibri</vt:lpstr>
      <vt:lpstr>Times New Roman</vt:lpstr>
      <vt:lpstr>Verdana</vt:lpstr>
      <vt:lpstr>Wingdings</vt:lpstr>
      <vt:lpstr>1_NSFC建设方案主题</vt:lpstr>
      <vt:lpstr>2_NSFC建设方案主题</vt:lpstr>
      <vt:lpstr>方程式</vt:lpstr>
      <vt:lpstr>Convolutional Neural Networks</vt:lpstr>
      <vt:lpstr>Variants of Neural Networks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Today: CNN are everywhere!</vt:lpstr>
      <vt:lpstr>Today: CNN are everywhere!</vt:lpstr>
      <vt:lpstr>Today: CNN are everywhere!</vt:lpstr>
      <vt:lpstr>Today: CNN are everywhere!</vt:lpstr>
      <vt:lpstr>Why CNN for Image?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Convolution v.s. Fully Connected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More Application: Playing Go</vt:lpstr>
      <vt:lpstr>Why CNN for playing Go?</vt:lpstr>
      <vt:lpstr>CNN Variants</vt:lpstr>
      <vt:lpstr>CNN Variants: VGGNet</vt:lpstr>
      <vt:lpstr>CNN Variants: GoogLeNet (Inception) </vt:lpstr>
      <vt:lpstr>CNN Variants: GoogLeNet (Inception) </vt:lpstr>
      <vt:lpstr>CNN Variants: ResNet </vt:lpstr>
      <vt:lpstr>CNN Variants: ResNet </vt:lpstr>
      <vt:lpstr>CNN Variants: ResNet </vt:lpstr>
      <vt:lpstr>CNN Variants: ResNet </vt:lpstr>
      <vt:lpstr>CNN Variants: ResNet </vt:lpstr>
      <vt:lpstr>CNN Variants: DenseNet </vt:lpstr>
      <vt:lpstr>1D Convolution</vt:lpstr>
      <vt:lpstr>2D Convolution</vt:lpstr>
      <vt:lpstr>2D Convolution with 3D input</vt:lpstr>
      <vt:lpstr>3D Convolution</vt:lpstr>
      <vt:lpstr>Graph Convolution</vt:lpstr>
      <vt:lpstr>Spherical Convolution </vt:lpstr>
      <vt:lpstr>DeConv (转置卷积)</vt:lpstr>
      <vt:lpstr>CNN for NLP</vt:lpstr>
      <vt:lpstr>Sentence Classification</vt:lpstr>
      <vt:lpstr>Bag of n-grams</vt:lpstr>
      <vt:lpstr>Why Bag of n-grams?</vt:lpstr>
      <vt:lpstr>CNN for NLP (Striding)</vt:lpstr>
      <vt:lpstr>CNN for NLP (Pooling)</vt:lpstr>
      <vt:lpstr>CNN for NLP</vt:lpstr>
      <vt:lpstr>Stacked Convolution</vt:lpstr>
      <vt:lpstr>Dilated Convolution</vt:lpstr>
      <vt:lpstr>Dilated Convolution</vt:lpstr>
      <vt:lpstr>Structured Convolution</vt:lpstr>
      <vt:lpstr>Tree-structured Convolution</vt:lpstr>
      <vt:lpstr>Graph Convolution</vt:lpstr>
      <vt:lpstr>Assignment 1: CNN for Text Classif.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NSFC专业知识库建设与建议方案</dc:title>
  <dc:creator>Zero</dc:creator>
  <cp:lastModifiedBy>子腾 王</cp:lastModifiedBy>
  <cp:revision>2817</cp:revision>
  <dcterms:created xsi:type="dcterms:W3CDTF">2014-01-04T05:23:12Z</dcterms:created>
  <dcterms:modified xsi:type="dcterms:W3CDTF">2019-07-13T03:07:23Z</dcterms:modified>
</cp:coreProperties>
</file>